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71" r:id="rId2"/>
    <p:sldId id="266" r:id="rId3"/>
    <p:sldId id="275" r:id="rId4"/>
    <p:sldId id="276" r:id="rId5"/>
    <p:sldId id="273" r:id="rId6"/>
    <p:sldId id="274" r:id="rId7"/>
  </p:sldIdLst>
  <p:sldSz cx="12801600" cy="9601200" type="A3"/>
  <p:notesSz cx="6808788" cy="9940925"/>
  <p:defaultTextStyle>
    <a:defPPr>
      <a:defRPr lang="ru-RU"/>
    </a:defPPr>
    <a:lvl1pPr marL="0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1pPr>
    <a:lvl2pPr marL="537667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2pPr>
    <a:lvl3pPr marL="1075334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3pPr>
    <a:lvl4pPr marL="1613002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4pPr>
    <a:lvl5pPr marL="2150669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5pPr>
    <a:lvl6pPr marL="2688336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6pPr>
    <a:lvl7pPr marL="3226003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7pPr>
    <a:lvl8pPr marL="3763670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8pPr>
    <a:lvl9pPr marL="4301338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E25E649-3F16-4E02-A733-19D2CDBF48F0}" styleName="Средний стиль 3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3" d="100"/>
          <a:sy n="83" d="100"/>
        </p:scale>
        <p:origin x="145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50263" cy="498555"/>
          </a:xfrm>
          <a:prstGeom prst="rect">
            <a:avLst/>
          </a:prstGeom>
        </p:spPr>
        <p:txBody>
          <a:bodyPr vert="horz" lIns="91422" tIns="45710" rIns="91422" bIns="4571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6941" y="2"/>
            <a:ext cx="2950263" cy="498555"/>
          </a:xfrm>
          <a:prstGeom prst="rect">
            <a:avLst/>
          </a:prstGeom>
        </p:spPr>
        <p:txBody>
          <a:bodyPr vert="horz" lIns="91422" tIns="45710" rIns="91422" bIns="45710" rtlCol="0"/>
          <a:lstStyle>
            <a:lvl1pPr algn="r">
              <a:defRPr sz="1200"/>
            </a:lvl1pPr>
          </a:lstStyle>
          <a:p>
            <a:fld id="{4B4B7B6F-B7D8-41EC-9937-5A78976FBACF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43013"/>
            <a:ext cx="4471988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2" tIns="45710" rIns="91422" bIns="4571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1197" y="4783902"/>
            <a:ext cx="5446396" cy="3913812"/>
          </a:xfrm>
          <a:prstGeom prst="rect">
            <a:avLst/>
          </a:prstGeom>
        </p:spPr>
        <p:txBody>
          <a:bodyPr vert="horz" lIns="91422" tIns="45710" rIns="91422" bIns="4571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42373"/>
            <a:ext cx="2950263" cy="498555"/>
          </a:xfrm>
          <a:prstGeom prst="rect">
            <a:avLst/>
          </a:prstGeom>
        </p:spPr>
        <p:txBody>
          <a:bodyPr vert="horz" lIns="91422" tIns="45710" rIns="91422" bIns="4571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6941" y="9442373"/>
            <a:ext cx="2950263" cy="498555"/>
          </a:xfrm>
          <a:prstGeom prst="rect">
            <a:avLst/>
          </a:prstGeom>
        </p:spPr>
        <p:txBody>
          <a:bodyPr vert="horz" lIns="91422" tIns="45710" rIns="91422" bIns="45710" rtlCol="0" anchor="b"/>
          <a:lstStyle>
            <a:lvl1pPr algn="r">
              <a:defRPr sz="1200"/>
            </a:lvl1pPr>
          </a:lstStyle>
          <a:p>
            <a:fld id="{B32304C3-5B44-4754-AD40-93EBCC4EA7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02327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75334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1pPr>
    <a:lvl2pPr marL="537667" algn="l" defTabSz="1075334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2pPr>
    <a:lvl3pPr marL="1075334" algn="l" defTabSz="1075334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3pPr>
    <a:lvl4pPr marL="1613002" algn="l" defTabSz="1075334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4pPr>
    <a:lvl5pPr marL="2150669" algn="l" defTabSz="1075334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5pPr>
    <a:lvl6pPr marL="2688336" algn="l" defTabSz="1075334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6pPr>
    <a:lvl7pPr marL="3226003" algn="l" defTabSz="1075334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7pPr>
    <a:lvl8pPr marL="3763670" algn="l" defTabSz="1075334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8pPr>
    <a:lvl9pPr marL="4301338" algn="l" defTabSz="1075334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68400" y="1243013"/>
            <a:ext cx="4471988" cy="33543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E7F5886-6D63-4113-A2E6-C6325E371F3C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1176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68400" y="1243013"/>
            <a:ext cx="4471988" cy="33543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E7F5886-6D63-4113-A2E6-C6325E371F3C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30039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68400" y="1243013"/>
            <a:ext cx="4471988" cy="33543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E7F5886-6D63-4113-A2E6-C6325E371F3C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75392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68400" y="1243013"/>
            <a:ext cx="4471988" cy="33543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E7F5886-6D63-4113-A2E6-C6325E371F3C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55953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4A0BC-468F-4693-B4BC-D8F2F43ECBA9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205D5-AD84-4C44-91FF-25813DC7D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4391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4A0BC-468F-4693-B4BC-D8F2F43ECBA9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205D5-AD84-4C44-91FF-25813DC7D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0264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4A0BC-468F-4693-B4BC-D8F2F43ECBA9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205D5-AD84-4C44-91FF-25813DC7D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7734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4A0BC-468F-4693-B4BC-D8F2F43ECBA9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205D5-AD84-4C44-91FF-25813DC7D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5729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4A0BC-468F-4693-B4BC-D8F2F43ECBA9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205D5-AD84-4C44-91FF-25813DC7D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7560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4A0BC-468F-4693-B4BC-D8F2F43ECBA9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205D5-AD84-4C44-91FF-25813DC7D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8247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4A0BC-468F-4693-B4BC-D8F2F43ECBA9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205D5-AD84-4C44-91FF-25813DC7D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9787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4A0BC-468F-4693-B4BC-D8F2F43ECBA9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205D5-AD84-4C44-91FF-25813DC7D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9573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4A0BC-468F-4693-B4BC-D8F2F43ECBA9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205D5-AD84-4C44-91FF-25813DC7D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9157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4A0BC-468F-4693-B4BC-D8F2F43ECBA9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205D5-AD84-4C44-91FF-25813DC7D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1667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4A0BC-468F-4693-B4BC-D8F2F43ECBA9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205D5-AD84-4C44-91FF-25813DC7D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63409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1/29/2026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71178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64A0BC-468F-4693-B4BC-D8F2F43ECBA9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A205D5-AD84-4C44-91FF-25813DC7D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1881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login.consultant.ru/link/?req=doc&amp;base=LAW&amp;n=495710&amp;dst=6739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 flipV="1">
            <a:off x="0" y="7958213"/>
            <a:ext cx="12801600" cy="753414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2223"/>
          </a:p>
        </p:txBody>
      </p:sp>
      <p:sp>
        <p:nvSpPr>
          <p:cNvPr id="11" name="TextBox 10"/>
          <p:cNvSpPr txBox="1"/>
          <p:nvPr/>
        </p:nvSpPr>
        <p:spPr>
          <a:xfrm>
            <a:off x="0" y="8752269"/>
            <a:ext cx="3149639" cy="388940"/>
          </a:xfrm>
          <a:prstGeom prst="rect">
            <a:avLst/>
          </a:prstGeom>
          <a:noFill/>
        </p:spPr>
        <p:txBody>
          <a:bodyPr wrap="square" lIns="178621" tIns="89310" rIns="178621" bIns="89310" rtlCol="0">
            <a:spAutoFit/>
          </a:bodyPr>
          <a:lstStyle/>
          <a:p>
            <a:r>
              <a:rPr lang="en-US" sz="1260" dirty="0">
                <a:solidFill>
                  <a:schemeClr val="bg1">
                    <a:lumMod val="65000"/>
                  </a:schemeClr>
                </a:solidFill>
              </a:rPr>
              <a:t>www.vladivostok.roskazna.gov.ru</a:t>
            </a:r>
            <a:endParaRPr lang="ru-RU" sz="126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740234" y="8751874"/>
            <a:ext cx="3061366" cy="383959"/>
          </a:xfrm>
          <a:prstGeom prst="rect">
            <a:avLst/>
          </a:prstGeom>
          <a:noFill/>
        </p:spPr>
        <p:txBody>
          <a:bodyPr wrap="square" lIns="178621" tIns="89310" rIns="178621" bIns="89310" rtlCol="0">
            <a:spAutoFit/>
          </a:bodyPr>
          <a:lstStyle/>
          <a:p>
            <a:pPr algn="r"/>
            <a:r>
              <a:rPr lang="ru-RU" sz="1260" dirty="0">
                <a:solidFill>
                  <a:schemeClr val="bg1">
                    <a:lumMod val="65000"/>
                  </a:schemeClr>
                </a:solidFill>
              </a:rPr>
              <a:t> г. Владивосток, </a:t>
            </a:r>
            <a:r>
              <a:rPr lang="ru-RU" sz="1260" dirty="0" smtClean="0">
                <a:solidFill>
                  <a:schemeClr val="bg1">
                    <a:lumMod val="65000"/>
                  </a:schemeClr>
                </a:solidFill>
              </a:rPr>
              <a:t>январь </a:t>
            </a:r>
            <a:r>
              <a:rPr lang="ru-RU" sz="1260" dirty="0" smtClean="0">
                <a:solidFill>
                  <a:schemeClr val="bg1">
                    <a:lumMod val="65000"/>
                  </a:schemeClr>
                </a:solidFill>
              </a:rPr>
              <a:t>202</a:t>
            </a:r>
            <a:r>
              <a:rPr lang="en-US" sz="1260" dirty="0" smtClean="0">
                <a:solidFill>
                  <a:schemeClr val="bg1">
                    <a:lumMod val="65000"/>
                  </a:schemeClr>
                </a:solidFill>
              </a:rPr>
              <a:t>6</a:t>
            </a:r>
            <a:r>
              <a:rPr lang="ru-RU" sz="1260" dirty="0" smtClean="0">
                <a:solidFill>
                  <a:schemeClr val="bg1">
                    <a:lumMod val="65000"/>
                  </a:schemeClr>
                </a:solidFill>
              </a:rPr>
              <a:t> год</a:t>
            </a:r>
            <a:endParaRPr lang="ru-RU" sz="126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9547" y="7668310"/>
            <a:ext cx="5486400" cy="810537"/>
          </a:xfrm>
          <a:prstGeom prst="rect">
            <a:avLst/>
          </a:prstGeom>
          <a:noFill/>
        </p:spPr>
        <p:txBody>
          <a:bodyPr wrap="square" lIns="178621" tIns="89310" rIns="178621" bIns="89310" rtlCol="0">
            <a:spAutoFit/>
          </a:bodyPr>
          <a:lstStyle/>
          <a:p>
            <a:r>
              <a:rPr lang="ru-RU" sz="1365" dirty="0" smtClean="0">
                <a:solidFill>
                  <a:srgbClr val="11437F"/>
                </a:solidFill>
              </a:rPr>
              <a:t>Лузан Юлия Валерьевна,</a:t>
            </a:r>
            <a:endParaRPr lang="ru-RU" sz="1365" dirty="0">
              <a:solidFill>
                <a:srgbClr val="11437F"/>
              </a:solidFill>
            </a:endParaRPr>
          </a:p>
          <a:p>
            <a:r>
              <a:rPr lang="ru-RU" sz="1365" dirty="0" smtClean="0">
                <a:solidFill>
                  <a:srgbClr val="11437F"/>
                </a:solidFill>
              </a:rPr>
              <a:t>заместитель начальника отдела казначейского сопровождения </a:t>
            </a:r>
            <a:r>
              <a:rPr lang="ru-RU" sz="1365" dirty="0">
                <a:solidFill>
                  <a:srgbClr val="11437F"/>
                </a:solidFill>
              </a:rPr>
              <a:t>Управления Федерального казначейства по Приморскому краю</a:t>
            </a:r>
            <a:endParaRPr lang="en-US" sz="1365" dirty="0">
              <a:solidFill>
                <a:srgbClr val="11437F"/>
              </a:solidFill>
            </a:endParaRPr>
          </a:p>
        </p:txBody>
      </p:sp>
      <p:sp>
        <p:nvSpPr>
          <p:cNvPr id="16" name="object 2"/>
          <p:cNvSpPr/>
          <p:nvPr/>
        </p:nvSpPr>
        <p:spPr>
          <a:xfrm>
            <a:off x="0" y="8537945"/>
            <a:ext cx="4132548" cy="347363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2223"/>
          </a:p>
        </p:txBody>
      </p:sp>
      <p:sp>
        <p:nvSpPr>
          <p:cNvPr id="14" name="object 2"/>
          <p:cNvSpPr/>
          <p:nvPr/>
        </p:nvSpPr>
        <p:spPr>
          <a:xfrm flipV="1">
            <a:off x="0" y="760636"/>
            <a:ext cx="12801600" cy="393167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223"/>
          </a:p>
        </p:txBody>
      </p:sp>
      <p:sp>
        <p:nvSpPr>
          <p:cNvPr id="17" name="TextBox 16"/>
          <p:cNvSpPr txBox="1"/>
          <p:nvPr/>
        </p:nvSpPr>
        <p:spPr>
          <a:xfrm>
            <a:off x="1075723" y="401704"/>
            <a:ext cx="2853967" cy="383959"/>
          </a:xfrm>
          <a:prstGeom prst="rect">
            <a:avLst/>
          </a:prstGeom>
          <a:noFill/>
        </p:spPr>
        <p:txBody>
          <a:bodyPr wrap="square" lIns="178621" tIns="89310" rIns="178621" bIns="89310" rtlCol="0">
            <a:spAutoFit/>
          </a:bodyPr>
          <a:lstStyle/>
          <a:p>
            <a:r>
              <a:rPr lang="ru-RU" sz="1260" dirty="0">
                <a:solidFill>
                  <a:srgbClr val="11437F"/>
                </a:solidFill>
              </a:rPr>
              <a:t>УФК ПО ПРИМОРСКОМУ КРАЮ</a:t>
            </a:r>
          </a:p>
        </p:txBody>
      </p:sp>
      <p:sp>
        <p:nvSpPr>
          <p:cNvPr id="20" name="Заголовок 1"/>
          <p:cNvSpPr txBox="1">
            <a:spLocks/>
          </p:cNvSpPr>
          <p:nvPr/>
        </p:nvSpPr>
        <p:spPr>
          <a:xfrm>
            <a:off x="512327" y="2818471"/>
            <a:ext cx="9542903" cy="3233251"/>
          </a:xfrm>
          <a:prstGeom prst="rect">
            <a:avLst/>
          </a:prstGeom>
          <a:effectLst/>
        </p:spPr>
        <p:txBody>
          <a:bodyPr vert="horz" lIns="84487" tIns="42245" rIns="84487" bIns="42245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Новации законодательства.</a:t>
            </a:r>
          </a:p>
          <a:p>
            <a:pPr algn="l">
              <a:lnSpc>
                <a:spcPct val="100000"/>
              </a:lnSpc>
            </a:pP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Внесение изменений в кодекс Российской 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Федерации об административных </a:t>
            </a: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правонарушениях.</a:t>
            </a:r>
            <a:r>
              <a:rPr lang="ru-RU" sz="4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4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40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855"/>
          <a:stretch>
            <a:fillRect/>
          </a:stretch>
        </p:blipFill>
        <p:spPr>
          <a:xfrm>
            <a:off x="200912" y="156279"/>
            <a:ext cx="874811" cy="874811"/>
          </a:xfrm>
          <a:prstGeom prst="rect">
            <a:avLst/>
          </a:prstGeom>
        </p:spPr>
      </p:pic>
      <p:sp>
        <p:nvSpPr>
          <p:cNvPr id="13" name="object 9"/>
          <p:cNvSpPr/>
          <p:nvPr/>
        </p:nvSpPr>
        <p:spPr>
          <a:xfrm>
            <a:off x="10181220" y="2149950"/>
            <a:ext cx="2620380" cy="587684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223"/>
          </a:p>
        </p:txBody>
      </p:sp>
    </p:spTree>
    <p:extLst>
      <p:ext uri="{BB962C8B-B14F-4D97-AF65-F5344CB8AC3E}">
        <p14:creationId xmlns:p14="http://schemas.microsoft.com/office/powerpoint/2010/main" val="279621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465"/>
          <a:stretch/>
        </p:blipFill>
        <p:spPr>
          <a:xfrm>
            <a:off x="274899" y="197318"/>
            <a:ext cx="1010045" cy="918712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1284944" y="299357"/>
            <a:ext cx="3528392" cy="270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1155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УФК ПО ПРИМОРСКОМУ КРАЮ</a:t>
            </a:r>
          </a:p>
        </p:txBody>
      </p:sp>
      <p:sp>
        <p:nvSpPr>
          <p:cNvPr id="10" name="Прямоугольник с одним скругленным углом 9"/>
          <p:cNvSpPr/>
          <p:nvPr/>
        </p:nvSpPr>
        <p:spPr>
          <a:xfrm rot="10800000" flipH="1" flipV="1">
            <a:off x="654562" y="1962252"/>
            <a:ext cx="6575369" cy="522156"/>
          </a:xfrm>
          <a:prstGeom prst="round1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4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 flipV="1">
            <a:off x="0" y="1233715"/>
            <a:ext cx="12801600" cy="111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2203660" y="8937930"/>
            <a:ext cx="403976" cy="402608"/>
          </a:xfrm>
          <a:prstGeom prst="rect">
            <a:avLst/>
          </a:prstGeom>
          <a:noFill/>
        </p:spPr>
        <p:txBody>
          <a:bodyPr wrap="square" lIns="170115" tIns="85057" rIns="170115" bIns="85057" rtlCol="0">
            <a:spAutoFit/>
          </a:bodyPr>
          <a:lstStyle/>
          <a:p>
            <a:pPr algn="r"/>
            <a:r>
              <a:rPr lang="ru-RU" sz="1500" b="1" dirty="0" smtClean="0"/>
              <a:t>2</a:t>
            </a:r>
            <a:endParaRPr lang="ru-RU" sz="15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867492" y="1700110"/>
            <a:ext cx="67570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Bef>
                <a:spcPts val="975"/>
              </a:spcBef>
              <a:spcAft>
                <a:spcPts val="975"/>
              </a:spcAft>
            </a:pPr>
            <a:r>
              <a:rPr lang="ru-RU" sz="2800" b="1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Закон </a:t>
            </a:r>
            <a:r>
              <a:rPr lang="ru-RU" sz="2800" b="1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вступил в силу с 1 января 2026 года</a:t>
            </a:r>
            <a:r>
              <a:rPr lang="ru-RU" b="1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89462" y="2609564"/>
            <a:ext cx="9422675" cy="59093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indent="450000" algn="just">
              <a:spcBef>
                <a:spcPts val="975"/>
              </a:spcBef>
              <a:spcAft>
                <a:spcPts val="975"/>
              </a:spcAft>
              <a:buFont typeface="+mj-lt"/>
              <a:buAutoNum type="arabicPeriod"/>
            </a:pPr>
            <a:r>
              <a:rPr lang="ru-RU" sz="2800" b="1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Статья </a:t>
            </a:r>
            <a:r>
              <a:rPr lang="ru-RU" sz="2800" b="1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15.37.1 </a:t>
            </a:r>
            <a:r>
              <a:rPr lang="ru-RU" sz="2800" b="1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«Несоблюдение требований о ведении раздельного учета результатов финансово-хозяйственной деятельности при исполнении государственного (</a:t>
            </a:r>
            <a:r>
              <a:rPr lang="ru-RU" sz="2800" b="1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муниципального) </a:t>
            </a:r>
            <a:r>
              <a:rPr lang="ru-RU" sz="2800" b="1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контракта, договора (соглашения), контракта (договора), средства для исполнения обязательств по которым подлежат казначейскому сопровождению»</a:t>
            </a:r>
          </a:p>
          <a:p>
            <a:pPr algn="just">
              <a:spcBef>
                <a:spcPts val="975"/>
              </a:spcBef>
              <a:spcAft>
                <a:spcPts val="975"/>
              </a:spcAft>
            </a:pPr>
            <a:endParaRPr lang="ru-RU" sz="2400" b="1" spc="-13" dirty="0" smtClean="0">
              <a:latin typeface="Segoe UI Light" panose="020B0502040204020203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975"/>
              </a:spcBef>
              <a:spcAft>
                <a:spcPts val="975"/>
              </a:spcAft>
            </a:pPr>
            <a:r>
              <a:rPr lang="ru-RU" sz="2400" b="1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2</a:t>
            </a:r>
            <a:r>
              <a:rPr lang="ru-RU" sz="2800" b="1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. Статья </a:t>
            </a:r>
            <a:r>
              <a:rPr lang="ru-RU" sz="2800" b="1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15.49. «Нарушение срока утверждения сведений об операциях со средствами, подлежащими казначейскому </a:t>
            </a:r>
            <a:r>
              <a:rPr lang="ru-RU" sz="2800" b="1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сопровождению»</a:t>
            </a:r>
          </a:p>
          <a:p>
            <a:pPr algn="just">
              <a:spcBef>
                <a:spcPts val="975"/>
              </a:spcBef>
              <a:spcAft>
                <a:spcPts val="975"/>
              </a:spcAft>
            </a:pPr>
            <a:endParaRPr lang="ru-RU" sz="2400" b="1" spc="-13" dirty="0">
              <a:latin typeface="Segoe UI Light" panose="020B05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Заголовок 3"/>
          <p:cNvSpPr txBox="1">
            <a:spLocks/>
          </p:cNvSpPr>
          <p:nvPr/>
        </p:nvSpPr>
        <p:spPr>
          <a:xfrm>
            <a:off x="3063493" y="493236"/>
            <a:ext cx="950976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algn="r" defTabSz="740024" fontAlgn="base">
              <a:spcBef>
                <a:spcPct val="0"/>
              </a:spcBef>
              <a:spcAft>
                <a:spcPct val="0"/>
              </a:spcAft>
              <a:defRPr sz="150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6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Федеральный закон от </a:t>
            </a:r>
            <a:r>
              <a:rPr lang="ru-RU" sz="16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28 декабря 2025 г. № 506-ФЗ</a:t>
            </a:r>
            <a:br>
              <a:rPr lang="ru-RU" sz="16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sz="16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«О </a:t>
            </a:r>
            <a:r>
              <a:rPr lang="ru-RU" sz="16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внесении изменений в Кодекс Российской Федерации об административных </a:t>
            </a:r>
            <a:r>
              <a:rPr lang="ru-RU" sz="16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правонарушениях»</a:t>
            </a:r>
            <a:endParaRPr lang="ru-RU" sz="1600" b="0" dirty="0">
              <a:solidFill>
                <a:schemeClr val="tx1">
                  <a:lumMod val="65000"/>
                  <a:lumOff val="3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4464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465"/>
          <a:stretch/>
        </p:blipFill>
        <p:spPr>
          <a:xfrm>
            <a:off x="274899" y="197318"/>
            <a:ext cx="1010045" cy="918712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1284944" y="299357"/>
            <a:ext cx="3528392" cy="270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1155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УФК ПО ПРИМОРСКОМУ КРАЮ</a:t>
            </a:r>
          </a:p>
        </p:txBody>
      </p:sp>
      <p:sp>
        <p:nvSpPr>
          <p:cNvPr id="10" name="Прямоугольник с одним скругленным углом 9"/>
          <p:cNvSpPr/>
          <p:nvPr/>
        </p:nvSpPr>
        <p:spPr>
          <a:xfrm rot="10800000" flipH="1" flipV="1">
            <a:off x="654562" y="1962252"/>
            <a:ext cx="6575369" cy="522156"/>
          </a:xfrm>
          <a:prstGeom prst="round1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4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 flipV="1">
            <a:off x="0" y="1233715"/>
            <a:ext cx="12801600" cy="111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2203660" y="8937930"/>
            <a:ext cx="403976" cy="402608"/>
          </a:xfrm>
          <a:prstGeom prst="rect">
            <a:avLst/>
          </a:prstGeom>
          <a:noFill/>
        </p:spPr>
        <p:txBody>
          <a:bodyPr wrap="square" lIns="170115" tIns="85057" rIns="170115" bIns="85057" rtlCol="0">
            <a:spAutoFit/>
          </a:bodyPr>
          <a:lstStyle/>
          <a:p>
            <a:pPr algn="r"/>
            <a:r>
              <a:rPr lang="ru-RU" sz="1500" b="1" dirty="0" smtClean="0"/>
              <a:t>3</a:t>
            </a:r>
            <a:endParaRPr lang="ru-RU" sz="15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79921" y="1780314"/>
            <a:ext cx="10918716" cy="79458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</a:rPr>
              <a:t>Статья </a:t>
            </a:r>
            <a:r>
              <a:rPr lang="ru-RU" sz="2800" b="1" dirty="0" smtClean="0">
                <a:latin typeface="Times New Roman" panose="02020603050405020304" pitchFamily="18" charset="0"/>
              </a:rPr>
              <a:t>242.23 Бюджетного кодекса Российский Федерации</a:t>
            </a:r>
            <a:r>
              <a:rPr lang="en-US" sz="2800" b="1" dirty="0" smtClean="0">
                <a:latin typeface="Times New Roman" panose="02020603050405020304" pitchFamily="18" charset="0"/>
              </a:rPr>
              <a:t> </a:t>
            </a:r>
            <a:endParaRPr lang="ru-RU" sz="2800" b="1" dirty="0" smtClean="0">
              <a:latin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пункт 4.2 - При </a:t>
            </a:r>
            <a:r>
              <a:rPr lang="ru-RU" sz="2400" dirty="0"/>
              <a:t>казначейском </a:t>
            </a:r>
            <a:r>
              <a:rPr lang="ru-RU" dirty="0"/>
              <a:t>сопровождении средств участники казначейского сопровождения ведут раздельный учет результатов финансово-хозяйственной деятельности.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пункт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2 - Государственные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контракты, договоры (соглашения), контракты (договоры),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должны содержать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положения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ведении раздельного учета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результатов финансово-хозяйственной деятельности по каждому государственному контракту, договору (соглашению), контракту (договору) в соответствии с порядком, определенным Правительством Российской Федерации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Пункт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Порядка, утвержденного приказом Министерства финансов РФ от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17.12.2021 N 214н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spc="-13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 операциях со средствами, подлежащими казначейскому сопровождению»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подписанные уполномоченным лицом участника казначейского сопровождения, утверждаются государственным (муниципальным) заказчиком, получателем бюджетных средств, заказчиком на срок действия документа, обосновывающего обязательство,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позднее 10 рабочего дня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следующего за днем поступления от участника казначейского сопровождения Сведений.</a:t>
            </a:r>
          </a:p>
          <a:p>
            <a:pPr algn="just"/>
            <a:endParaRPr lang="ru-RU" sz="2400" b="1" dirty="0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7473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465"/>
          <a:stretch/>
        </p:blipFill>
        <p:spPr>
          <a:xfrm>
            <a:off x="274899" y="197318"/>
            <a:ext cx="1010045" cy="918712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1284944" y="299357"/>
            <a:ext cx="3528392" cy="270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1155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УФК ПО ПРИМОРСКОМУ КРАЮ</a:t>
            </a:r>
          </a:p>
        </p:txBody>
      </p:sp>
      <p:sp>
        <p:nvSpPr>
          <p:cNvPr id="10" name="Прямоугольник с одним скругленным углом 9"/>
          <p:cNvSpPr/>
          <p:nvPr/>
        </p:nvSpPr>
        <p:spPr>
          <a:xfrm rot="10800000" flipH="1" flipV="1">
            <a:off x="2659498" y="1705020"/>
            <a:ext cx="5307002" cy="575258"/>
          </a:xfrm>
          <a:prstGeom prst="round1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4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 flipV="1">
            <a:off x="0" y="1233715"/>
            <a:ext cx="12801600" cy="111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Заголовок 3"/>
          <p:cNvSpPr txBox="1">
            <a:spLocks/>
          </p:cNvSpPr>
          <p:nvPr/>
        </p:nvSpPr>
        <p:spPr>
          <a:xfrm>
            <a:off x="3063493" y="493236"/>
            <a:ext cx="950976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algn="r" defTabSz="740024" fontAlgn="base">
              <a:spcBef>
                <a:spcPct val="0"/>
              </a:spcBef>
              <a:spcAft>
                <a:spcPct val="0"/>
              </a:spcAft>
              <a:defRPr sz="150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6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Федеральный закон от </a:t>
            </a:r>
            <a:r>
              <a:rPr lang="ru-RU" sz="16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28 декабря 2025 г. № 506-ФЗ</a:t>
            </a:r>
            <a:br>
              <a:rPr lang="ru-RU" sz="16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sz="16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«О </a:t>
            </a:r>
            <a:r>
              <a:rPr lang="ru-RU" sz="16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внесении изменений в Кодекс Российской Федерации об административных </a:t>
            </a:r>
            <a:r>
              <a:rPr lang="ru-RU" sz="16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правонарушениях»</a:t>
            </a:r>
            <a:endParaRPr lang="ru-RU" sz="1600" b="0" dirty="0">
              <a:solidFill>
                <a:schemeClr val="tx1">
                  <a:lumMod val="65000"/>
                  <a:lumOff val="3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17658" y="3015686"/>
            <a:ext cx="11186002" cy="585801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indent="450000" algn="just">
              <a:spcBef>
                <a:spcPts val="975"/>
              </a:spcBef>
              <a:spcAft>
                <a:spcPts val="975"/>
              </a:spcAft>
              <a:buFont typeface="+mj-lt"/>
              <a:buAutoNum type="arabicPeriod"/>
            </a:pPr>
            <a:r>
              <a:rPr lang="ru-RU" sz="2800" b="1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Несоблюдение  </a:t>
            </a:r>
            <a:r>
              <a:rPr lang="ru-RU" sz="2800" b="1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ведения раздельного </a:t>
            </a:r>
            <a:r>
              <a:rPr lang="ru-RU" sz="2800" b="1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учета</a:t>
            </a:r>
            <a:r>
              <a:rPr lang="en-US" sz="2800" b="1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ru-RU" sz="2800" b="1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результатов финансового-хозяйственной деятельности</a:t>
            </a:r>
          </a:p>
          <a:p>
            <a:pPr algn="just">
              <a:spcBef>
                <a:spcPts val="975"/>
              </a:spcBef>
              <a:spcAft>
                <a:spcPts val="975"/>
              </a:spcAft>
            </a:pPr>
            <a:r>
              <a:rPr lang="ru-RU" sz="2800" b="1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 - </a:t>
            </a:r>
            <a:r>
              <a:rPr lang="ru-RU" sz="2800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штраф </a:t>
            </a:r>
            <a:r>
              <a:rPr lang="ru-RU" sz="2800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для должностных лиц составит от 10 тыс. до 50 тыс. руб., для ИП и организаций - от 1 до 5 процентов цены контракта (договора, соглашения), но не более 200 тыс. и 500 тыс. руб. соответственно.</a:t>
            </a:r>
          </a:p>
          <a:p>
            <a:pPr algn="just">
              <a:spcBef>
                <a:spcPts val="975"/>
              </a:spcBef>
              <a:spcAft>
                <a:spcPts val="975"/>
              </a:spcAft>
            </a:pPr>
            <a:r>
              <a:rPr lang="ru-RU" sz="2800" b="1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2. Нарушение </a:t>
            </a:r>
            <a:r>
              <a:rPr lang="ru-RU" sz="2800" b="1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срока утверждения сведений об операциях со </a:t>
            </a:r>
            <a:r>
              <a:rPr lang="ru-RU" sz="2800" b="1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средствами, </a:t>
            </a:r>
            <a:r>
              <a:rPr lang="ru-RU" sz="2800" b="1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подлежащими казначейскому </a:t>
            </a:r>
            <a:r>
              <a:rPr lang="ru-RU" sz="2800" b="1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сопровождению</a:t>
            </a:r>
          </a:p>
          <a:p>
            <a:pPr algn="just">
              <a:spcBef>
                <a:spcPts val="975"/>
              </a:spcBef>
              <a:spcAft>
                <a:spcPts val="975"/>
              </a:spcAft>
            </a:pPr>
            <a:r>
              <a:rPr lang="ru-RU" sz="2800" b="1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 </a:t>
            </a:r>
            <a:r>
              <a:rPr lang="ru-RU" sz="2800" b="1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- </a:t>
            </a:r>
            <a:r>
              <a:rPr lang="ru-RU" sz="2800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штраф </a:t>
            </a:r>
            <a:r>
              <a:rPr lang="ru-RU" sz="2800" spc="-13" dirty="0">
                <a:latin typeface="Segoe UI Light" panose="020B0502040204020203" pitchFamily="34" charset="0"/>
                <a:cs typeface="Times New Roman" panose="02020603050405020304" pitchFamily="18" charset="0"/>
              </a:rPr>
              <a:t>для должностных лиц - от 10 тыс. до 50 тыс. руб., для организаций - от 1 до 5 процентов цены контракта (договора, соглашения), но не более 200 тыс. руб.</a:t>
            </a:r>
          </a:p>
          <a:p>
            <a:pPr algn="just">
              <a:spcBef>
                <a:spcPts val="975"/>
              </a:spcBef>
              <a:spcAft>
                <a:spcPts val="975"/>
              </a:spcAft>
            </a:pPr>
            <a:endParaRPr lang="ru-RU" sz="2800" b="1" spc="-13" dirty="0">
              <a:latin typeface="Segoe UI Light" panose="020B05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84944" y="2080223"/>
            <a:ext cx="104408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spc="-13" dirty="0" smtClean="0">
                <a:latin typeface="Segoe UI Light" panose="020B0502040204020203" pitchFamily="34" charset="0"/>
                <a:cs typeface="Times New Roman" panose="02020603050405020304" pitchFamily="18" charset="0"/>
              </a:rPr>
              <a:t>Штрафы</a:t>
            </a:r>
            <a:endParaRPr lang="ru-RU" sz="28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2062434" y="8873700"/>
            <a:ext cx="28245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ru-RU" sz="1500" b="1" dirty="0">
                <a:solidFill>
                  <a:prstClr val="black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316766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465"/>
          <a:stretch/>
        </p:blipFill>
        <p:spPr>
          <a:xfrm>
            <a:off x="274899" y="197318"/>
            <a:ext cx="1010045" cy="918712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1659729" y="469384"/>
            <a:ext cx="3528392" cy="270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1155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УФК ПО ПРИМОРСКОМУ КРАЮ</a:t>
            </a:r>
          </a:p>
        </p:txBody>
      </p:sp>
      <p:sp>
        <p:nvSpPr>
          <p:cNvPr id="10" name="Прямоугольник с одним скругленным углом 9"/>
          <p:cNvSpPr/>
          <p:nvPr/>
        </p:nvSpPr>
        <p:spPr>
          <a:xfrm rot="10800000" flipH="1" flipV="1">
            <a:off x="654562" y="1962252"/>
            <a:ext cx="6575369" cy="522156"/>
          </a:xfrm>
          <a:prstGeom prst="round1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4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 flipV="1">
            <a:off x="0" y="1233715"/>
            <a:ext cx="12801600" cy="111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2203660" y="8937930"/>
            <a:ext cx="403976" cy="402608"/>
          </a:xfrm>
          <a:prstGeom prst="rect">
            <a:avLst/>
          </a:prstGeom>
          <a:noFill/>
        </p:spPr>
        <p:txBody>
          <a:bodyPr wrap="square" lIns="170115" tIns="85057" rIns="170115" bIns="85057" rtlCol="0">
            <a:spAutoFit/>
          </a:bodyPr>
          <a:lstStyle/>
          <a:p>
            <a:pPr algn="r"/>
            <a:r>
              <a:rPr lang="ru-RU" sz="1500" b="1" dirty="0" smtClean="0"/>
              <a:t>5</a:t>
            </a:r>
            <a:endParaRPr lang="ru-RU" sz="1500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968188" y="3025588"/>
            <a:ext cx="11013140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В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соответствии со Ст. </a:t>
            </a: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23.7.2. 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КоАП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рассмотрение дел об административных правонарушениях (в пределах своих полномочий), предусмотренных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статьями 15.37 и 15.49 КоАП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осуществляется 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Федеральным органом исполнительной власти, осуществляющим казначейское сопровождение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>
              <a:spcAft>
                <a:spcPts val="0"/>
              </a:spcAft>
            </a:pP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ru-RU" sz="24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ru-RU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В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соответствии со Ст. </a:t>
            </a:r>
            <a:r>
              <a:rPr lang="ru-RU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23.7.3 </a:t>
            </a:r>
            <a:r>
              <a:rPr lang="ru-RU" sz="2400" b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КоАП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рассмотрение дел об административных правонарушениях, предусмотренных статьей 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15.49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осуществляют 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Финансовые органы субъектов Российской Федерации, осуществляющие казначейское </a:t>
            </a: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сопровождение.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6" name="Заголовок 3"/>
          <p:cNvSpPr txBox="1">
            <a:spLocks/>
          </p:cNvSpPr>
          <p:nvPr/>
        </p:nvSpPr>
        <p:spPr>
          <a:xfrm>
            <a:off x="3063493" y="493236"/>
            <a:ext cx="950976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algn="r" defTabSz="740024" fontAlgn="base">
              <a:spcBef>
                <a:spcPct val="0"/>
              </a:spcBef>
              <a:spcAft>
                <a:spcPct val="0"/>
              </a:spcAft>
              <a:defRPr sz="150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6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Федеральный закон от </a:t>
            </a:r>
            <a:r>
              <a:rPr lang="ru-RU" sz="16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28 декабря 2025 г. № 506-ФЗ</a:t>
            </a:r>
            <a:br>
              <a:rPr lang="ru-RU" sz="16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sz="16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«О </a:t>
            </a:r>
            <a:r>
              <a:rPr lang="ru-RU" sz="16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внесении изменений в Кодекс Российской Федерации об административных </a:t>
            </a:r>
            <a:r>
              <a:rPr lang="ru-RU" sz="1600" b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правонарушениях»</a:t>
            </a:r>
            <a:endParaRPr lang="ru-RU" sz="1600" b="0" dirty="0">
              <a:solidFill>
                <a:schemeClr val="tx1">
                  <a:lumMod val="65000"/>
                  <a:lumOff val="3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5921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 flipV="1">
            <a:off x="0" y="7958213"/>
            <a:ext cx="12801600" cy="753414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2223"/>
          </a:p>
        </p:txBody>
      </p:sp>
      <p:sp>
        <p:nvSpPr>
          <p:cNvPr id="11" name="TextBox 10"/>
          <p:cNvSpPr txBox="1"/>
          <p:nvPr/>
        </p:nvSpPr>
        <p:spPr>
          <a:xfrm>
            <a:off x="200912" y="8751874"/>
            <a:ext cx="3149639" cy="388940"/>
          </a:xfrm>
          <a:prstGeom prst="rect">
            <a:avLst/>
          </a:prstGeom>
          <a:noFill/>
        </p:spPr>
        <p:txBody>
          <a:bodyPr wrap="square" lIns="178621" tIns="89310" rIns="178621" bIns="89310" rtlCol="0">
            <a:spAutoFit/>
          </a:bodyPr>
          <a:lstStyle/>
          <a:p>
            <a:r>
              <a:rPr lang="en-US" sz="1260" dirty="0">
                <a:solidFill>
                  <a:schemeClr val="bg1">
                    <a:lumMod val="65000"/>
                  </a:schemeClr>
                </a:solidFill>
              </a:rPr>
              <a:t>www.vladivostok.roskazna.gov.ru</a:t>
            </a:r>
            <a:endParaRPr lang="ru-RU" sz="126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740234" y="8751874"/>
            <a:ext cx="3061366" cy="383959"/>
          </a:xfrm>
          <a:prstGeom prst="rect">
            <a:avLst/>
          </a:prstGeom>
          <a:noFill/>
        </p:spPr>
        <p:txBody>
          <a:bodyPr wrap="square" lIns="178621" tIns="89310" rIns="178621" bIns="89310" rtlCol="0">
            <a:spAutoFit/>
          </a:bodyPr>
          <a:lstStyle/>
          <a:p>
            <a:pPr algn="r"/>
            <a:r>
              <a:rPr lang="ru-RU" sz="1260" dirty="0">
                <a:solidFill>
                  <a:schemeClr val="bg1">
                    <a:lumMod val="65000"/>
                  </a:schemeClr>
                </a:solidFill>
              </a:rPr>
              <a:t> г. Владивосток, </a:t>
            </a:r>
            <a:r>
              <a:rPr lang="ru-RU" sz="1260" dirty="0" smtClean="0">
                <a:solidFill>
                  <a:schemeClr val="bg1">
                    <a:lumMod val="65000"/>
                  </a:schemeClr>
                </a:solidFill>
              </a:rPr>
              <a:t>декабрь 2025 </a:t>
            </a:r>
            <a:r>
              <a:rPr lang="ru-RU" sz="1260" dirty="0">
                <a:solidFill>
                  <a:schemeClr val="bg1">
                    <a:lumMod val="65000"/>
                  </a:schemeClr>
                </a:solidFill>
              </a:rPr>
              <a:t>год</a:t>
            </a:r>
          </a:p>
        </p:txBody>
      </p:sp>
      <p:sp>
        <p:nvSpPr>
          <p:cNvPr id="14" name="object 2"/>
          <p:cNvSpPr/>
          <p:nvPr/>
        </p:nvSpPr>
        <p:spPr>
          <a:xfrm flipV="1">
            <a:off x="0" y="869599"/>
            <a:ext cx="12801600" cy="393167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223"/>
          </a:p>
        </p:txBody>
      </p:sp>
      <p:sp>
        <p:nvSpPr>
          <p:cNvPr id="13" name="object 9"/>
          <p:cNvSpPr/>
          <p:nvPr/>
        </p:nvSpPr>
        <p:spPr>
          <a:xfrm>
            <a:off x="10181220" y="2149950"/>
            <a:ext cx="2620380" cy="58768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223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465"/>
          <a:stretch/>
        </p:blipFill>
        <p:spPr>
          <a:xfrm>
            <a:off x="257432" y="226118"/>
            <a:ext cx="1140655" cy="995297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627462" y="453693"/>
            <a:ext cx="2646294" cy="270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1155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УФК ПО ПРИМОРСКОМУ КРАЮ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370569" y="3671137"/>
            <a:ext cx="8810651" cy="1878704"/>
          </a:xfrm>
          <a:prstGeom prst="rect">
            <a:avLst/>
          </a:prstGeom>
          <a:noFill/>
          <a:ln>
            <a:noFill/>
          </a:ln>
          <a:effectLst>
            <a:outerShdw blurRad="38100" dist="25400" dir="16200000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718404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22610</TotalTime>
  <Words>531</Words>
  <Application>Microsoft Office PowerPoint</Application>
  <PresentationFormat>A3 (297x420 мм)</PresentationFormat>
  <Paragraphs>47</Paragraphs>
  <Slides>6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Segoe UI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Бабенко Юлия Александровна</dc:creator>
  <cp:lastModifiedBy>Лузан Юлия Валерьевна</cp:lastModifiedBy>
  <cp:revision>174</cp:revision>
  <cp:lastPrinted>2026-01-29T00:04:09Z</cp:lastPrinted>
  <dcterms:created xsi:type="dcterms:W3CDTF">2022-03-30T05:08:05Z</dcterms:created>
  <dcterms:modified xsi:type="dcterms:W3CDTF">2026-01-29T01:29:54Z</dcterms:modified>
</cp:coreProperties>
</file>